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1" r:id="rId4"/>
    <p:sldId id="263" r:id="rId5"/>
    <p:sldId id="258" r:id="rId6"/>
    <p:sldId id="259" r:id="rId7"/>
    <p:sldId id="260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12"/>
  </p:normalViewPr>
  <p:slideViewPr>
    <p:cSldViewPr snapToGrid="0" snapToObjects="1">
      <p:cViewPr varScale="1">
        <p:scale>
          <a:sx n="76" d="100"/>
          <a:sy n="76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4F501-157E-C043-BC15-B95E540084A1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F6C8CB-DE20-EA42-AE91-BF377A669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195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6C8CB-DE20-EA42-AE91-BF377A6690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65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80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03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3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316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192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28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674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9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60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357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tiff"/><Relationship Id="rId14" Type="http://schemas.openxmlformats.org/officeDocument/2006/relationships/image" Target="../media/image2.tiff"/><Relationship Id="rId15" Type="http://schemas.openxmlformats.org/officeDocument/2006/relationships/image" Target="../media/image3.tiff"/><Relationship Id="rId1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CF8DF-53E6-4E47-A85E-B6E75A72461D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DA8E2-E9F2-2846-82A4-06D7023D877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3049" y="6085884"/>
            <a:ext cx="1686049" cy="7721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8745" y="6176963"/>
            <a:ext cx="2299855" cy="5956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37119" y="6221491"/>
            <a:ext cx="2325460" cy="5511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4907" y="5874315"/>
            <a:ext cx="1573896" cy="98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42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tactcomplabs/xbgas-archspec" TargetMode="External"/><Relationship Id="rId3" Type="http://schemas.openxmlformats.org/officeDocument/2006/relationships/hyperlink" Target="https://github.com/tactcomplabs/riscv-tools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xBGAS</a:t>
            </a:r>
            <a:r>
              <a:rPr lang="en-US" dirty="0"/>
              <a:t>: A Bridge Proposal for RV128 and HPC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John Leidel</a:t>
            </a:r>
            <a:r>
              <a:rPr lang="en-US" baseline="30000" dirty="0" smtClean="0"/>
              <a:t>1</a:t>
            </a:r>
            <a:r>
              <a:rPr lang="en-US" dirty="0" smtClean="0"/>
              <a:t>, David Donofrio</a:t>
            </a:r>
            <a:r>
              <a:rPr lang="en-US" baseline="30000" dirty="0" smtClean="0"/>
              <a:t>2</a:t>
            </a:r>
            <a:r>
              <a:rPr lang="en-US" dirty="0" smtClean="0"/>
              <a:t>, </a:t>
            </a:r>
            <a:r>
              <a:rPr lang="en-US" dirty="0" err="1" smtClean="0"/>
              <a:t>Farzad</a:t>
            </a:r>
            <a:r>
              <a:rPr lang="en-US" dirty="0" smtClean="0"/>
              <a:t> Fatollahi-Fard</a:t>
            </a:r>
            <a:r>
              <a:rPr lang="en-US" baseline="30000" dirty="0" smtClean="0"/>
              <a:t>2</a:t>
            </a:r>
            <a:r>
              <a:rPr lang="en-US" dirty="0" smtClean="0"/>
              <a:t>, Kurt Keville</a:t>
            </a:r>
            <a:r>
              <a:rPr lang="en-US" baseline="30000" dirty="0" smtClean="0"/>
              <a:t>3</a:t>
            </a:r>
          </a:p>
          <a:p>
            <a:r>
              <a:rPr lang="en-US" baseline="30000" dirty="0" smtClean="0"/>
              <a:t>1</a:t>
            </a:r>
            <a:r>
              <a:rPr lang="en-US" dirty="0" smtClean="0"/>
              <a:t>Tactical Computing Labs</a:t>
            </a:r>
          </a:p>
          <a:p>
            <a:r>
              <a:rPr lang="en-US" baseline="30000" dirty="0" smtClean="0"/>
              <a:t>2</a:t>
            </a:r>
            <a:r>
              <a:rPr lang="en-US" dirty="0" smtClean="0"/>
              <a:t>Lawrence Berkeley National Lab</a:t>
            </a:r>
          </a:p>
          <a:p>
            <a:r>
              <a:rPr lang="en-US" baseline="30000" dirty="0" smtClean="0"/>
              <a:t>3</a:t>
            </a:r>
            <a:r>
              <a:rPr lang="en-US" dirty="0" smtClean="0"/>
              <a:t>MIT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7922" y="820552"/>
            <a:ext cx="2996156" cy="79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688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Support &amp; Interest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xBGAS</a:t>
            </a:r>
            <a:r>
              <a:rPr lang="en-US" dirty="0" smtClean="0"/>
              <a:t> spec available on </a:t>
            </a:r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https://github.com/tactcomplabs/xbgas-archspec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RISC-V Tools Branch from Priv-1.9 in progress</a:t>
            </a:r>
          </a:p>
          <a:p>
            <a:pPr lvl="1"/>
            <a:r>
              <a:rPr lang="en-US" dirty="0" smtClean="0">
                <a:hlinkClick r:id="rId3"/>
              </a:rPr>
              <a:t>https://github.com/tactcomplabs/riscv-tools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We welcome comments/collaborators!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300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Farzad</a:t>
            </a:r>
            <a:r>
              <a:rPr lang="en-US" dirty="0" smtClean="0"/>
              <a:t> </a:t>
            </a:r>
            <a:r>
              <a:rPr lang="en-US" dirty="0" err="1" smtClean="0"/>
              <a:t>Fatollahi-Fard</a:t>
            </a:r>
            <a:r>
              <a:rPr lang="en-US" dirty="0" smtClean="0"/>
              <a:t>, David </a:t>
            </a:r>
            <a:r>
              <a:rPr lang="en-US" dirty="0" err="1" smtClean="0"/>
              <a:t>Donofrio</a:t>
            </a:r>
            <a:r>
              <a:rPr lang="en-US" dirty="0" smtClean="0"/>
              <a:t>, John </a:t>
            </a:r>
            <a:r>
              <a:rPr lang="en-US" dirty="0" err="1" smtClean="0"/>
              <a:t>Shalf</a:t>
            </a:r>
            <a:r>
              <a:rPr lang="en-US" dirty="0" smtClean="0"/>
              <a:t>: Lawrence Berkeley Lab</a:t>
            </a:r>
          </a:p>
          <a:p>
            <a:r>
              <a:rPr lang="en-US" dirty="0" smtClean="0"/>
              <a:t>Kurt </a:t>
            </a:r>
            <a:r>
              <a:rPr lang="en-US" dirty="0" err="1" smtClean="0"/>
              <a:t>Keville</a:t>
            </a:r>
            <a:r>
              <a:rPr lang="en-US" dirty="0" smtClean="0"/>
              <a:t>: MIT</a:t>
            </a:r>
          </a:p>
          <a:p>
            <a:r>
              <a:rPr lang="en-US" dirty="0" smtClean="0"/>
              <a:t>Xi Wang, Frank Conlon, Yong Chen: Texas Tech University</a:t>
            </a:r>
          </a:p>
          <a:p>
            <a:r>
              <a:rPr lang="en-US" dirty="0" smtClean="0"/>
              <a:t>Bruce Jacob: University of Maryland</a:t>
            </a:r>
          </a:p>
          <a:p>
            <a:r>
              <a:rPr lang="en-US" dirty="0" smtClean="0"/>
              <a:t>Steve Wallach: Micron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44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Center Scale Addressing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40960"/>
            <a:ext cx="10515600" cy="4086660"/>
          </a:xfrm>
        </p:spPr>
        <p:txBody>
          <a:bodyPr>
            <a:normAutofit fontScale="92500" lnSpcReduction="10000"/>
          </a:bodyPr>
          <a:lstStyle/>
          <a:p>
            <a:r>
              <a:rPr lang="en-US" b="1" u="sng" dirty="0" smtClean="0"/>
              <a:t>E</a:t>
            </a:r>
            <a:r>
              <a:rPr lang="en-US" dirty="0" smtClean="0"/>
              <a:t>xtended </a:t>
            </a:r>
            <a:r>
              <a:rPr lang="en-US" b="1" u="sng" dirty="0" smtClean="0"/>
              <a:t>B</a:t>
            </a:r>
            <a:r>
              <a:rPr lang="en-US" dirty="0" smtClean="0"/>
              <a:t>ase </a:t>
            </a:r>
            <a:r>
              <a:rPr lang="en-US" b="1" u="sng" dirty="0" smtClean="0"/>
              <a:t>G</a:t>
            </a:r>
            <a:r>
              <a:rPr lang="en-US" dirty="0" smtClean="0"/>
              <a:t>lobal </a:t>
            </a:r>
            <a:r>
              <a:rPr lang="en-US" b="1" u="sng" dirty="0" smtClean="0"/>
              <a:t>A</a:t>
            </a:r>
            <a:r>
              <a:rPr lang="en-US" dirty="0" smtClean="0"/>
              <a:t>ddress </a:t>
            </a:r>
            <a:r>
              <a:rPr lang="en-US" b="1" u="sng" dirty="0" smtClean="0"/>
              <a:t>S</a:t>
            </a:r>
            <a:r>
              <a:rPr lang="en-US" dirty="0" smtClean="0"/>
              <a:t>pace (</a:t>
            </a:r>
            <a:r>
              <a:rPr lang="en-US" dirty="0" err="1" smtClean="0"/>
              <a:t>xBGAS</a:t>
            </a:r>
            <a:r>
              <a:rPr lang="en-US" dirty="0" smtClean="0"/>
              <a:t>)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Provide extended addressing capabilities without ruining the base ABI</a:t>
            </a:r>
          </a:p>
          <a:p>
            <a:pPr lvl="2"/>
            <a:r>
              <a:rPr lang="en-US" dirty="0" smtClean="0"/>
              <a:t>EG, RV64 apps will still execute without an issue</a:t>
            </a:r>
          </a:p>
          <a:p>
            <a:pPr lvl="1"/>
            <a:r>
              <a:rPr lang="en-US" dirty="0" smtClean="0"/>
              <a:t>Extended addressing must be flexible enough to support multiple target application spaces/system architectures</a:t>
            </a:r>
          </a:p>
          <a:p>
            <a:pPr lvl="2"/>
            <a:r>
              <a:rPr lang="en-US" dirty="0" smtClean="0"/>
              <a:t>Traditional data centers, clouds, HPC, etc..</a:t>
            </a:r>
          </a:p>
          <a:p>
            <a:pPr lvl="1"/>
            <a:r>
              <a:rPr lang="en-US" dirty="0" smtClean="0"/>
              <a:t>Extended addressing must not specifically rely upon any one virtual memory mechanism</a:t>
            </a:r>
          </a:p>
          <a:p>
            <a:pPr lvl="2"/>
            <a:r>
              <a:rPr lang="en-US" dirty="0" smtClean="0"/>
              <a:t>EG, provide for object-based memory resolution</a:t>
            </a:r>
          </a:p>
          <a:p>
            <a:r>
              <a:rPr lang="en-US" dirty="0" smtClean="0"/>
              <a:t>What is </a:t>
            </a:r>
            <a:r>
              <a:rPr lang="en-US" dirty="0" err="1" smtClean="0"/>
              <a:t>xBGAS</a:t>
            </a:r>
            <a:r>
              <a:rPr lang="en-US" dirty="0" smtClean="0"/>
              <a:t> </a:t>
            </a:r>
            <a:r>
              <a:rPr lang="en-US" b="1" u="sng" dirty="0" smtClean="0"/>
              <a:t>NOT</a:t>
            </a:r>
            <a:r>
              <a:rPr lang="en-US" dirty="0" smtClean="0"/>
              <a:t>?</a:t>
            </a:r>
          </a:p>
          <a:p>
            <a:pPr lvl="1"/>
            <a:r>
              <a:rPr lang="mr-IN" dirty="0" smtClean="0"/>
              <a:t>…</a:t>
            </a:r>
            <a:r>
              <a:rPr lang="en-US" dirty="0" smtClean="0"/>
              <a:t>a direct replacement for RV128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667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Domains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7422"/>
            <a:ext cx="5487444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HPA-FLAT</a:t>
            </a:r>
          </a:p>
          <a:p>
            <a:pPr lvl="1"/>
            <a:r>
              <a:rPr lang="en-US" dirty="0" smtClean="0"/>
              <a:t>High performance analytics flat addressing</a:t>
            </a:r>
          </a:p>
          <a:p>
            <a:pPr lvl="1"/>
            <a:r>
              <a:rPr lang="en-US" dirty="0" smtClean="0"/>
              <a:t>For extremely large datasets that are too difficult/time consuming to shard</a:t>
            </a:r>
          </a:p>
          <a:p>
            <a:r>
              <a:rPr lang="en-US" dirty="0" smtClean="0"/>
              <a:t>MMAP-IO</a:t>
            </a:r>
          </a:p>
          <a:p>
            <a:pPr lvl="1"/>
            <a:r>
              <a:rPr lang="en-US" dirty="0" smtClean="0"/>
              <a:t>Map storage tiers into address space</a:t>
            </a:r>
          </a:p>
          <a:p>
            <a:pPr lvl="1"/>
            <a:r>
              <a:rPr lang="en-US" dirty="0" smtClean="0"/>
              <a:t>Potential for object-based addressing</a:t>
            </a:r>
          </a:p>
          <a:p>
            <a:pPr lvl="1"/>
            <a:r>
              <a:rPr lang="en-US" dirty="0" smtClean="0"/>
              <a:t>See DDN WOS</a:t>
            </a:r>
          </a:p>
          <a:p>
            <a:r>
              <a:rPr lang="en-US" dirty="0" smtClean="0"/>
              <a:t>Cloud-BSP</a:t>
            </a:r>
          </a:p>
          <a:p>
            <a:pPr lvl="1"/>
            <a:r>
              <a:rPr lang="en-US" dirty="0" smtClean="0"/>
              <a:t>Potential for global object visibility for in-memory cloud infrastructures (Spark)</a:t>
            </a:r>
          </a:p>
          <a:p>
            <a:pPr lvl="1"/>
            <a:r>
              <a:rPr lang="en-US" dirty="0" smtClean="0"/>
              <a:t>Reduce the time/cost to port Java to a full 128-bit addressing model</a:t>
            </a:r>
          </a:p>
          <a:p>
            <a:r>
              <a:rPr lang="en-US" dirty="0" smtClean="0"/>
              <a:t>HPC-PGAS</a:t>
            </a:r>
          </a:p>
          <a:p>
            <a:pPr lvl="1"/>
            <a:r>
              <a:rPr lang="en-US" dirty="0" smtClean="0"/>
              <a:t>High Performance Computing: Partitioned Global Address Space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313628" y="365125"/>
            <a:ext cx="3219653" cy="1837670"/>
            <a:chOff x="7440460" y="601249"/>
            <a:chExt cx="3670126" cy="216775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78038" y="612373"/>
              <a:ext cx="3582443" cy="215663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7440460" y="601249"/>
              <a:ext cx="3670126" cy="208516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9987" y="11589"/>
            <a:ext cx="2388036" cy="2388036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8313628" y="2324258"/>
            <a:ext cx="3219653" cy="1837670"/>
            <a:chOff x="7440460" y="601249"/>
            <a:chExt cx="3670126" cy="2167754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78038" y="612373"/>
              <a:ext cx="3582443" cy="2156630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7440460" y="601249"/>
              <a:ext cx="3670126" cy="208516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0893" y="2465562"/>
            <a:ext cx="1507067" cy="5751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0893" y="3087894"/>
            <a:ext cx="1507067" cy="575197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8269673" y="4293802"/>
            <a:ext cx="3219653" cy="1837670"/>
            <a:chOff x="7440460" y="601249"/>
            <a:chExt cx="3670126" cy="2167754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78038" y="612373"/>
              <a:ext cx="3582443" cy="2156630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7440460" y="601249"/>
              <a:ext cx="3670126" cy="208516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99110" y="2565151"/>
            <a:ext cx="1413305" cy="109794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6843" y="4489035"/>
            <a:ext cx="2404533" cy="1279007"/>
          </a:xfrm>
          <a:prstGeom prst="rect">
            <a:avLst/>
          </a:prstGeom>
        </p:spPr>
      </p:pic>
      <p:sp>
        <p:nvSpPr>
          <p:cNvPr id="20" name="Right Arrow 19"/>
          <p:cNvSpPr/>
          <p:nvPr/>
        </p:nvSpPr>
        <p:spPr>
          <a:xfrm rot="21006825">
            <a:off x="5536000" y="1336667"/>
            <a:ext cx="2756135" cy="774874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5248708" y="2820647"/>
            <a:ext cx="2983770" cy="774874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/>
          <p:cNvSpPr/>
          <p:nvPr/>
        </p:nvSpPr>
        <p:spPr>
          <a:xfrm rot="1365053">
            <a:off x="6088191" y="4310319"/>
            <a:ext cx="2224926" cy="774874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7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HPC-PGAS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7526"/>
            <a:ext cx="5036507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Traditional message passing paradigm has tremendous amount of overhead</a:t>
            </a:r>
          </a:p>
          <a:p>
            <a:pPr lvl="1"/>
            <a:r>
              <a:rPr lang="en-US" dirty="0" smtClean="0"/>
              <a:t>User library overhead, driver overhead</a:t>
            </a:r>
          </a:p>
          <a:p>
            <a:pPr lvl="1"/>
            <a:r>
              <a:rPr lang="en-US" dirty="0" smtClean="0"/>
              <a:t>Optimized for large data transfers</a:t>
            </a:r>
          </a:p>
          <a:p>
            <a:pPr lvl="1"/>
            <a:r>
              <a:rPr lang="en-US" dirty="0" smtClean="0"/>
              <a:t>Management of communication for </a:t>
            </a:r>
            <a:r>
              <a:rPr lang="en-US" dirty="0" err="1"/>
              <a:t>E</a:t>
            </a:r>
            <a:r>
              <a:rPr lang="en-US" dirty="0" err="1" smtClean="0"/>
              <a:t>xascale</a:t>
            </a:r>
            <a:r>
              <a:rPr lang="en-US" dirty="0" smtClean="0"/>
              <a:t>-class systems </a:t>
            </a:r>
          </a:p>
          <a:p>
            <a:r>
              <a:rPr lang="en-US" dirty="0" smtClean="0"/>
              <a:t>We have excellent examples of low-latency PGAS runtimes, but little hardware/</a:t>
            </a:r>
            <a:r>
              <a:rPr lang="en-US" dirty="0" err="1" smtClean="0"/>
              <a:t>uArch</a:t>
            </a:r>
            <a:r>
              <a:rPr lang="en-US" dirty="0" smtClean="0"/>
              <a:t> support</a:t>
            </a:r>
          </a:p>
          <a:p>
            <a:pPr lvl="1"/>
            <a:r>
              <a:rPr lang="en-US" dirty="0" smtClean="0"/>
              <a:t>LBNL: </a:t>
            </a:r>
            <a:r>
              <a:rPr lang="en-US" dirty="0" err="1" smtClean="0"/>
              <a:t>GASnet</a:t>
            </a:r>
            <a:endParaRPr lang="en-US" dirty="0" smtClean="0"/>
          </a:p>
          <a:p>
            <a:pPr lvl="1"/>
            <a:r>
              <a:rPr lang="en-US" dirty="0" smtClean="0"/>
              <a:t>PNNL: Global Arrays/ARMCI</a:t>
            </a:r>
          </a:p>
          <a:p>
            <a:pPr lvl="1"/>
            <a:r>
              <a:rPr lang="en-US" dirty="0" smtClean="0"/>
              <a:t>Cray: Chapel</a:t>
            </a:r>
          </a:p>
          <a:p>
            <a:pPr lvl="1"/>
            <a:r>
              <a:rPr lang="en-US" dirty="0" err="1" smtClean="0"/>
              <a:t>OpenSHMEM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441" y="3237753"/>
            <a:ext cx="5979177" cy="241574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197598" y="2658533"/>
            <a:ext cx="1016000" cy="286173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Part 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322157" y="2658533"/>
            <a:ext cx="1016000" cy="286173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Part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446716" y="2658533"/>
            <a:ext cx="1016000" cy="286173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Part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571275" y="2658533"/>
            <a:ext cx="1016000" cy="286173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Part 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695834" y="2658533"/>
            <a:ext cx="1016000" cy="286173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Part 4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4" name="Curved Connector 13"/>
          <p:cNvCxnSpPr>
            <a:stCxn id="8" idx="0"/>
            <a:endCxn id="12" idx="0"/>
          </p:cNvCxnSpPr>
          <p:nvPr/>
        </p:nvCxnSpPr>
        <p:spPr>
          <a:xfrm rot="5400000" flipH="1" flipV="1">
            <a:off x="8954716" y="409415"/>
            <a:ext cx="12700" cy="4498236"/>
          </a:xfrm>
          <a:prstGeom prst="curvedConnector3">
            <a:avLst>
              <a:gd name="adj1" fmla="val 860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9" idx="0"/>
            <a:endCxn id="12" idx="0"/>
          </p:cNvCxnSpPr>
          <p:nvPr/>
        </p:nvCxnSpPr>
        <p:spPr>
          <a:xfrm rot="5400000" flipH="1" flipV="1">
            <a:off x="9516995" y="971695"/>
            <a:ext cx="12700" cy="3373677"/>
          </a:xfrm>
          <a:prstGeom prst="curvedConnector3">
            <a:avLst>
              <a:gd name="adj1" fmla="val 4866669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10" idx="0"/>
            <a:endCxn id="11" idx="0"/>
          </p:cNvCxnSpPr>
          <p:nvPr/>
        </p:nvCxnSpPr>
        <p:spPr>
          <a:xfrm rot="5400000" flipH="1" flipV="1">
            <a:off x="9516995" y="2096254"/>
            <a:ext cx="12700" cy="1124559"/>
          </a:xfrm>
          <a:prstGeom prst="curvedConnector3">
            <a:avLst>
              <a:gd name="adj1" fmla="val 393333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10" idx="0"/>
            <a:endCxn id="8" idx="0"/>
          </p:cNvCxnSpPr>
          <p:nvPr/>
        </p:nvCxnSpPr>
        <p:spPr>
          <a:xfrm rot="16200000" flipV="1">
            <a:off x="7830157" y="1533974"/>
            <a:ext cx="12700" cy="2249118"/>
          </a:xfrm>
          <a:prstGeom prst="curvedConnector3">
            <a:avLst>
              <a:gd name="adj1" fmla="val 4066669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11" idx="0"/>
            <a:endCxn id="9" idx="0"/>
          </p:cNvCxnSpPr>
          <p:nvPr/>
        </p:nvCxnSpPr>
        <p:spPr>
          <a:xfrm rot="16200000" flipV="1">
            <a:off x="8954716" y="1533974"/>
            <a:ext cx="12700" cy="2249118"/>
          </a:xfrm>
          <a:prstGeom prst="curvedConnector3">
            <a:avLst>
              <a:gd name="adj1" fmla="val 660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8161867" y="1236133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get</a:t>
            </a:r>
            <a:endParaRPr lang="en-US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9193145" y="2101360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get</a:t>
            </a:r>
            <a:endParaRPr lang="en-US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7203726" y="2112513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get</a:t>
            </a:r>
            <a:endParaRPr lang="en-US" b="1" dirty="0"/>
          </a:p>
        </p:txBody>
      </p:sp>
      <p:sp>
        <p:nvSpPr>
          <p:cNvPr id="39" name="TextBox 38"/>
          <p:cNvSpPr txBox="1"/>
          <p:nvPr/>
        </p:nvSpPr>
        <p:spPr>
          <a:xfrm>
            <a:off x="8624516" y="1743181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put</a:t>
            </a:r>
            <a:endParaRPr lang="en-US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8538194" y="2071891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/>
              <a:t>put</a:t>
            </a:r>
            <a:endParaRPr lang="en-US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10035434" y="2107958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/>
              <a:t>put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9195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Addressing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0025"/>
            <a:ext cx="537471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uArch</a:t>
            </a:r>
            <a:r>
              <a:rPr lang="en-US" dirty="0" smtClean="0"/>
              <a:t> maps extended addressing into RV64</a:t>
            </a:r>
          </a:p>
          <a:p>
            <a:pPr lvl="1"/>
            <a:r>
              <a:rPr lang="en-US" dirty="0" smtClean="0"/>
              <a:t>We hope to generalize this for RV32 as well</a:t>
            </a:r>
          </a:p>
          <a:p>
            <a:r>
              <a:rPr lang="en-US" dirty="0" smtClean="0"/>
              <a:t>CSR bits encoded to appear as standard RV64 </a:t>
            </a:r>
            <a:r>
              <a:rPr lang="en-US" dirty="0" err="1" smtClean="0"/>
              <a:t>uArch</a:t>
            </a:r>
            <a:endParaRPr lang="en-US" dirty="0" smtClean="0"/>
          </a:p>
          <a:p>
            <a:pPr lvl="1"/>
            <a:r>
              <a:rPr lang="en-US" dirty="0" smtClean="0"/>
              <a:t>XLEN maps to RV64</a:t>
            </a:r>
          </a:p>
          <a:p>
            <a:pPr lvl="1"/>
            <a:r>
              <a:rPr lang="en-US" dirty="0" smtClean="0"/>
              <a:t>TBD whether we need additional interrupts and exceptions</a:t>
            </a:r>
            <a:endParaRPr lang="en-US" dirty="0" smtClean="0"/>
          </a:p>
          <a:p>
            <a:r>
              <a:rPr lang="en-US" dirty="0" smtClean="0"/>
              <a:t>Addition of </a:t>
            </a:r>
            <a:r>
              <a:rPr lang="en-US" i="1" dirty="0" smtClean="0"/>
              <a:t>extended</a:t>
            </a:r>
            <a:r>
              <a:rPr lang="en-US" dirty="0" smtClean="0"/>
              <a:t> {</a:t>
            </a:r>
            <a:r>
              <a:rPr lang="en-US" dirty="0" err="1" smtClean="0"/>
              <a:t>eN</a:t>
            </a:r>
            <a:r>
              <a:rPr lang="en-US" dirty="0" smtClean="0"/>
              <a:t>} registers that map to base general registers</a:t>
            </a:r>
          </a:p>
          <a:p>
            <a:r>
              <a:rPr lang="en-US" dirty="0" smtClean="0"/>
              <a:t>Extended registers are manually utilized via extended load/store/move instructions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5162" y="368624"/>
            <a:ext cx="3978638" cy="36326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4769" y="4376564"/>
            <a:ext cx="4619423" cy="144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08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ISA Extension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Instructions are split into three blocks:</a:t>
            </a:r>
          </a:p>
          <a:p>
            <a:pPr lvl="1"/>
            <a:r>
              <a:rPr lang="en-US" dirty="0" smtClean="0"/>
              <a:t>Base integer load/store</a:t>
            </a:r>
          </a:p>
          <a:p>
            <a:pPr lvl="1"/>
            <a:r>
              <a:rPr lang="en-US" dirty="0" smtClean="0"/>
              <a:t>Raw integer load/store</a:t>
            </a:r>
          </a:p>
          <a:p>
            <a:pPr lvl="1"/>
            <a:r>
              <a:rPr lang="en-US" dirty="0" smtClean="0"/>
              <a:t>Address management</a:t>
            </a:r>
          </a:p>
          <a:p>
            <a:r>
              <a:rPr lang="en-US" dirty="0" smtClean="0"/>
              <a:t>Base integer load/store (I-type)</a:t>
            </a:r>
          </a:p>
          <a:p>
            <a:pPr lvl="1"/>
            <a:r>
              <a:rPr lang="en-US" dirty="0" smtClean="0"/>
              <a:t>Permits loading/storing all base RV64I data types using standard mnemonic</a:t>
            </a:r>
          </a:p>
          <a:p>
            <a:pPr lvl="1"/>
            <a:r>
              <a:rPr lang="en-US" dirty="0" smtClean="0"/>
              <a:t>EX: </a:t>
            </a:r>
            <a:r>
              <a:rPr lang="en-US" b="1" i="1" dirty="0" err="1" smtClean="0"/>
              <a:t>eld</a:t>
            </a:r>
            <a:r>
              <a:rPr lang="en-US" b="1" i="1" dirty="0" smtClean="0"/>
              <a:t> </a:t>
            </a:r>
            <a:r>
              <a:rPr lang="en-US" b="1" i="1" dirty="0" err="1" smtClean="0"/>
              <a:t>rd</a:t>
            </a:r>
            <a:r>
              <a:rPr lang="en-US" b="1" i="1" dirty="0" smtClean="0"/>
              <a:t>, </a:t>
            </a:r>
            <a:r>
              <a:rPr lang="en-US" b="1" i="1" dirty="0" err="1" smtClean="0"/>
              <a:t>imm</a:t>
            </a:r>
            <a:r>
              <a:rPr lang="en-US" b="1" i="1" dirty="0" smtClean="0"/>
              <a:t>(rs1)</a:t>
            </a:r>
            <a:endParaRPr lang="en-US" dirty="0" smtClean="0"/>
          </a:p>
          <a:p>
            <a:pPr lvl="1"/>
            <a:r>
              <a:rPr lang="en-US" dirty="0" smtClean="0"/>
              <a:t>The extended register mapped to the same index as ’rs1’ is implied</a:t>
            </a:r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Raw integer load/store (R-type)</a:t>
            </a:r>
          </a:p>
          <a:p>
            <a:pPr lvl="1"/>
            <a:r>
              <a:rPr lang="en-US" dirty="0" smtClean="0"/>
              <a:t>Permits loading/storing using explicit extended registers combined with explicit base registers (no </a:t>
            </a:r>
            <a:r>
              <a:rPr lang="en-US" dirty="0" err="1" smtClean="0"/>
              <a:t>imm</a:t>
            </a:r>
            <a:r>
              <a:rPr lang="en-US" dirty="0" smtClean="0"/>
              <a:t>)</a:t>
            </a:r>
          </a:p>
          <a:p>
            <a:pPr lvl="1"/>
            <a:r>
              <a:rPr lang="en-US" b="1" i="1" dirty="0" err="1"/>
              <a:t>e</a:t>
            </a:r>
            <a:r>
              <a:rPr lang="en-US" b="1" i="1" dirty="0" err="1" smtClean="0"/>
              <a:t>rld</a:t>
            </a:r>
            <a:r>
              <a:rPr lang="en-US" b="1" i="1" dirty="0" smtClean="0"/>
              <a:t> </a:t>
            </a:r>
            <a:r>
              <a:rPr lang="en-US" b="1" i="1" dirty="0" err="1" smtClean="0"/>
              <a:t>rd</a:t>
            </a:r>
            <a:r>
              <a:rPr lang="en-US" b="1" i="1" dirty="0" smtClean="0"/>
              <a:t>, rs1, ext2</a:t>
            </a:r>
          </a:p>
          <a:p>
            <a:pPr lvl="1"/>
            <a:r>
              <a:rPr lang="en-US" dirty="0" smtClean="0"/>
              <a:t>LOAD( ext2[127-64], rs1[63-0] )</a:t>
            </a:r>
          </a:p>
          <a:p>
            <a:r>
              <a:rPr lang="en-US" dirty="0" smtClean="0"/>
              <a:t>Address Management</a:t>
            </a:r>
          </a:p>
          <a:p>
            <a:pPr lvl="1"/>
            <a:r>
              <a:rPr lang="en-US" dirty="0" smtClean="0"/>
              <a:t>Permits explicit manipulation of the extended register contents</a:t>
            </a:r>
          </a:p>
          <a:p>
            <a:pPr lvl="1"/>
            <a:r>
              <a:rPr lang="en-US" b="1" i="1" dirty="0" err="1"/>
              <a:t>e</a:t>
            </a:r>
            <a:r>
              <a:rPr lang="en-US" b="1" i="1" dirty="0" err="1" smtClean="0"/>
              <a:t>addie</a:t>
            </a:r>
            <a:r>
              <a:rPr lang="en-US" b="1" i="1" dirty="0" smtClean="0"/>
              <a:t> </a:t>
            </a:r>
            <a:r>
              <a:rPr lang="en-US" b="1" i="1" dirty="0" err="1" smtClean="0"/>
              <a:t>extd</a:t>
            </a:r>
            <a:r>
              <a:rPr lang="en-US" b="1" i="1" dirty="0" smtClean="0"/>
              <a:t>, rs1, </a:t>
            </a:r>
            <a:r>
              <a:rPr lang="en-US" b="1" i="1" dirty="0" err="1" smtClean="0"/>
              <a:t>imm</a:t>
            </a:r>
            <a:endParaRPr lang="en-US" b="1" i="1" dirty="0" smtClean="0"/>
          </a:p>
          <a:p>
            <a:pPr lvl="1"/>
            <a:r>
              <a:rPr lang="en-US" dirty="0" err="1"/>
              <a:t>e</a:t>
            </a:r>
            <a:r>
              <a:rPr lang="en-US" dirty="0" err="1" smtClean="0"/>
              <a:t>xtd</a:t>
            </a:r>
            <a:r>
              <a:rPr lang="en-US" dirty="0" smtClean="0"/>
              <a:t> = rs1+imm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506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ISA Extension Encodings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2243666"/>
            <a:ext cx="3352800" cy="132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3564466"/>
            <a:ext cx="3302000" cy="977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542366"/>
            <a:ext cx="3403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5151966"/>
            <a:ext cx="3403600" cy="558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936" y="2243666"/>
            <a:ext cx="4165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3950" y="4897965"/>
            <a:ext cx="3441700" cy="787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67800" y="3014133"/>
            <a:ext cx="2527300" cy="83820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838200" y="1690688"/>
            <a:ext cx="1101513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4436536" y="1690688"/>
            <a:ext cx="0" cy="4049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8906936" y="1690688"/>
            <a:ext cx="0" cy="4049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436536" y="4474634"/>
            <a:ext cx="4470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00666" y="1810306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Base Integer </a:t>
            </a:r>
            <a:r>
              <a:rPr lang="en-US" dirty="0" smtClean="0"/>
              <a:t>Load/Store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190066" y="1757944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Raw Integer Load/Store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274743" y="4477834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Address Management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866716" y="2648478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Assembly Mnemonics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14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ABI (Calling Convention)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54697"/>
            <a:ext cx="5181600" cy="4351338"/>
          </a:xfrm>
        </p:spPr>
        <p:txBody>
          <a:bodyPr/>
          <a:lstStyle/>
          <a:p>
            <a:r>
              <a:rPr lang="en-US" dirty="0" smtClean="0"/>
              <a:t>This is where things get tricky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r>
              <a:rPr lang="en-US" dirty="0" smtClean="0"/>
              <a:t>The base RV{32,64} ABI defines:</a:t>
            </a:r>
          </a:p>
          <a:p>
            <a:pPr lvl="1"/>
            <a:r>
              <a:rPr lang="en-US" dirty="0" smtClean="0"/>
              <a:t>Context save/restore space</a:t>
            </a:r>
          </a:p>
          <a:p>
            <a:pPr lvl="1"/>
            <a:r>
              <a:rPr lang="en-US" dirty="0" smtClean="0"/>
              <a:t>Call/return register utilization</a:t>
            </a:r>
          </a:p>
          <a:p>
            <a:pPr lvl="1"/>
            <a:r>
              <a:rPr lang="en-US" dirty="0" smtClean="0"/>
              <a:t>Caller/</a:t>
            </a:r>
            <a:r>
              <a:rPr lang="en-US" dirty="0" err="1" smtClean="0"/>
              <a:t>Callee</a:t>
            </a:r>
            <a:r>
              <a:rPr lang="en-US" dirty="0" smtClean="0"/>
              <a:t> saved state</a:t>
            </a:r>
          </a:p>
          <a:p>
            <a:pPr lvl="1"/>
            <a:r>
              <a:rPr lang="en-US" dirty="0" smtClean="0"/>
              <a:t>Core data types</a:t>
            </a:r>
          </a:p>
          <a:p>
            <a:r>
              <a:rPr lang="en-US" dirty="0" smtClean="0"/>
              <a:t>We want to preserve as much as possible while providing extended addressing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54697"/>
            <a:ext cx="5181600" cy="4351338"/>
          </a:xfrm>
        </p:spPr>
        <p:txBody>
          <a:bodyPr/>
          <a:lstStyle/>
          <a:p>
            <a:r>
              <a:rPr lang="en-US" dirty="0" smtClean="0"/>
              <a:t>Many outstanding questions</a:t>
            </a:r>
          </a:p>
          <a:p>
            <a:pPr lvl="1"/>
            <a:r>
              <a:rPr lang="en-US" dirty="0" smtClean="0"/>
              <a:t>How do we link base RV objects with objects containing extended addressing?</a:t>
            </a:r>
          </a:p>
          <a:p>
            <a:pPr lvl="1"/>
            <a:r>
              <a:rPr lang="en-US" dirty="0" smtClean="0"/>
              <a:t>How do we address the caller/</a:t>
            </a:r>
            <a:r>
              <a:rPr lang="en-US" dirty="0" err="1" smtClean="0"/>
              <a:t>callee</a:t>
            </a:r>
            <a:r>
              <a:rPr lang="en-US" dirty="0" smtClean="0"/>
              <a:t> saved state with extended registers?</a:t>
            </a:r>
          </a:p>
          <a:p>
            <a:pPr lvl="1"/>
            <a:r>
              <a:rPr lang="en-US" dirty="0" smtClean="0"/>
              <a:t>Debugging and debugging metadata?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9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&amp;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7413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Software</a:t>
            </a:r>
          </a:p>
          <a:p>
            <a:pPr lvl="1"/>
            <a:r>
              <a:rPr lang="en-US" dirty="0" smtClean="0"/>
              <a:t>Data Intensive Scalable Computing Lab at Texas Tech is leading the software research</a:t>
            </a:r>
          </a:p>
          <a:p>
            <a:pPr lvl="1"/>
            <a:r>
              <a:rPr lang="en-US" dirty="0" smtClean="0"/>
              <a:t>Current </a:t>
            </a:r>
            <a:r>
              <a:rPr lang="en-US" dirty="0" err="1" smtClean="0"/>
              <a:t>xBGAS</a:t>
            </a:r>
            <a:r>
              <a:rPr lang="en-US" dirty="0" smtClean="0"/>
              <a:t> spec implemented in LLVM compiler</a:t>
            </a:r>
          </a:p>
          <a:p>
            <a:pPr lvl="1"/>
            <a:r>
              <a:rPr lang="en-US" dirty="0" smtClean="0"/>
              <a:t>Study the various application domains</a:t>
            </a:r>
          </a:p>
          <a:p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TCL/LBNL/MIT leading hardware effort</a:t>
            </a:r>
          </a:p>
          <a:p>
            <a:pPr lvl="1"/>
            <a:r>
              <a:rPr lang="en-US" dirty="0" smtClean="0"/>
              <a:t>Exploring pipelined and accelerator-based implementations</a:t>
            </a:r>
          </a:p>
          <a:p>
            <a:r>
              <a:rPr lang="en-US" dirty="0" smtClean="0"/>
              <a:t>Other Topics</a:t>
            </a:r>
          </a:p>
          <a:p>
            <a:pPr lvl="1"/>
            <a:r>
              <a:rPr lang="en-US" dirty="0" smtClean="0"/>
              <a:t>Operating system (context save info)</a:t>
            </a:r>
          </a:p>
          <a:p>
            <a:pPr lvl="1"/>
            <a:r>
              <a:rPr lang="en-US" dirty="0" smtClean="0"/>
              <a:t>Debugging</a:t>
            </a:r>
          </a:p>
          <a:p>
            <a:pPr lvl="1"/>
            <a:r>
              <a:rPr lang="en-US" dirty="0" smtClean="0"/>
              <a:t>Programming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082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</TotalTime>
  <Words>620</Words>
  <Application>Microsoft Macintosh PowerPoint</Application>
  <PresentationFormat>Widescreen</PresentationFormat>
  <Paragraphs>120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Mangal</vt:lpstr>
      <vt:lpstr>Arial</vt:lpstr>
      <vt:lpstr>Office Theme</vt:lpstr>
      <vt:lpstr>xBGAS: A Bridge Proposal for RV128 and HPC</vt:lpstr>
      <vt:lpstr>Data Center Scale Addressing</vt:lpstr>
      <vt:lpstr>Application Domains</vt:lpstr>
      <vt:lpstr>HPC-PGAS</vt:lpstr>
      <vt:lpstr>Addressing Architecture</vt:lpstr>
      <vt:lpstr>ISA Extension</vt:lpstr>
      <vt:lpstr>ISA Extension Encodings</vt:lpstr>
      <vt:lpstr>ABI (Calling Convention)</vt:lpstr>
      <vt:lpstr>Research &amp; Progress</vt:lpstr>
      <vt:lpstr>Community Support &amp; Interest</vt:lpstr>
      <vt:lpstr>Acknowledgements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xBGAS: A Bridge Proposal for RV128 and HPC</dc:title>
  <dc:creator>Leidel, John</dc:creator>
  <cp:lastModifiedBy>Leidel, John</cp:lastModifiedBy>
  <cp:revision>107</cp:revision>
  <dcterms:created xsi:type="dcterms:W3CDTF">2017-10-29T22:08:25Z</dcterms:created>
  <dcterms:modified xsi:type="dcterms:W3CDTF">2017-10-30T15:43:05Z</dcterms:modified>
</cp:coreProperties>
</file>

<file path=docProps/thumbnail.jpeg>
</file>